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handoutMasterIdLst>
    <p:handoutMasterId r:id="rId13"/>
  </p:handoutMasterIdLst>
  <p:sldIdLst>
    <p:sldId id="257" r:id="rId2"/>
    <p:sldId id="268" r:id="rId3"/>
    <p:sldId id="265" r:id="rId4"/>
    <p:sldId id="266" r:id="rId5"/>
    <p:sldId id="274" r:id="rId6"/>
    <p:sldId id="273" r:id="rId7"/>
    <p:sldId id="275" r:id="rId8"/>
    <p:sldId id="276" r:id="rId9"/>
    <p:sldId id="277" r:id="rId10"/>
    <p:sldId id="27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D03447BB-5D67-496B-8E87-E561075AD55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p:cViewPr varScale="1">
        <p:scale>
          <a:sx n="92" d="100"/>
          <a:sy n="92" d="100"/>
        </p:scale>
        <p:origin x="288" y="82"/>
      </p:cViewPr>
      <p:guideLst/>
    </p:cSldViewPr>
  </p:slideViewPr>
  <p:notesTextViewPr>
    <p:cViewPr>
      <p:scale>
        <a:sx n="1" d="1"/>
        <a:sy n="1" d="1"/>
      </p:scale>
      <p:origin x="0" y="0"/>
    </p:cViewPr>
  </p:notesTextViewPr>
  <p:notesViewPr>
    <p:cSldViewPr>
      <p:cViewPr varScale="1">
        <p:scale>
          <a:sx n="95" d="100"/>
          <a:sy n="95" d="100"/>
        </p:scale>
        <p:origin x="696"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8DE8356-FFDA-4E74-B804-79023C7DD259}" type="datetimeFigureOut">
              <a:rPr lang="en-US" smtClean="0"/>
              <a:t>8/6/2022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ECB32D8-F2D2-4D01-80A9-88F3B128AE75}" type="slidenum">
              <a:rPr lang="en-US" smtClean="0"/>
              <a:t>‹#›</a:t>
            </a:fld>
            <a:endParaRPr lang="en-US"/>
          </a:p>
        </p:txBody>
      </p:sp>
    </p:spTree>
    <p:extLst>
      <p:ext uri="{BB962C8B-B14F-4D97-AF65-F5344CB8AC3E}">
        <p14:creationId xmlns:p14="http://schemas.microsoft.com/office/powerpoint/2010/main" val="219084722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3DDCE7-616C-4285-A468-7301F171BC93}" type="datetimeFigureOut">
              <a:rPr lang="en-US" smtClean="0"/>
              <a:t>8/6/2022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C1D8F7-2BDD-4C56-98AF-2E212EF349F3}" type="slidenum">
              <a:rPr lang="en-US" smtClean="0"/>
              <a:t>‹#›</a:t>
            </a:fld>
            <a:endParaRPr lang="en-US"/>
          </a:p>
        </p:txBody>
      </p:sp>
    </p:spTree>
    <p:extLst>
      <p:ext uri="{BB962C8B-B14F-4D97-AF65-F5344CB8AC3E}">
        <p14:creationId xmlns:p14="http://schemas.microsoft.com/office/powerpoint/2010/main" val="21076194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638800" y="304801"/>
            <a:ext cx="5486400" cy="2514599"/>
          </a:xfrm>
        </p:spPr>
        <p:txBody>
          <a:bodyPr anchor="b">
            <a:normAutofit/>
          </a:bodyPr>
          <a:lstStyle>
            <a:lvl1pPr algn="l">
              <a:defRPr sz="5400"/>
            </a:lvl1pPr>
          </a:lstStyle>
          <a:p>
            <a:r>
              <a:rPr lang="en-US"/>
              <a:t>Click to edit Master title style</a:t>
            </a:r>
            <a:endParaRPr lang="en-US" dirty="0"/>
          </a:p>
        </p:txBody>
      </p:sp>
      <p:sp>
        <p:nvSpPr>
          <p:cNvPr id="3" name="Subtitle 2"/>
          <p:cNvSpPr>
            <a:spLocks noGrp="1"/>
          </p:cNvSpPr>
          <p:nvPr>
            <p:ph type="subTitle" idx="1"/>
          </p:nvPr>
        </p:nvSpPr>
        <p:spPr>
          <a:xfrm>
            <a:off x="5638800" y="2895600"/>
            <a:ext cx="5486400" cy="914400"/>
          </a:xfrm>
        </p:spPr>
        <p:txBody>
          <a:bodyPr/>
          <a:lstStyle>
            <a:lvl1pPr marL="0" indent="0" algn="l">
              <a:spcBef>
                <a:spcPts val="1200"/>
              </a:spcBef>
              <a:buNone/>
              <a:defRPr sz="2400">
                <a:solidFill>
                  <a:schemeClr val="bg2">
                    <a:lumMod val="25000"/>
                    <a:lumOff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820533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762EC29-B8C5-4C7A-B6DA-418494D5CB21}" type="datetimeFigureOut">
              <a:rPr lang="en-US" smtClean="0"/>
              <a:t>8/6/2022</a:t>
            </a:fld>
            <a:endParaRPr lang="en-US"/>
          </a:p>
        </p:txBody>
      </p:sp>
      <p:sp>
        <p:nvSpPr>
          <p:cNvPr id="6" name="Slide Number Placeholder 5"/>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3174512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6400" y="365125"/>
            <a:ext cx="1828800" cy="56546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66800" y="365125"/>
            <a:ext cx="8001000" cy="56546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762EC29-B8C5-4C7A-B6DA-418494D5CB21}" type="datetimeFigureOut">
              <a:rPr lang="en-US" smtClean="0"/>
              <a:t>8/6/2022</a:t>
            </a:fld>
            <a:endParaRPr lang="en-US"/>
          </a:p>
        </p:txBody>
      </p:sp>
      <p:sp>
        <p:nvSpPr>
          <p:cNvPr id="6" name="Slide Number Placeholder 5"/>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447379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762EC29-B8C5-4C7A-B6DA-418494D5CB21}" type="datetimeFigureOut">
              <a:rPr lang="en-US" smtClean="0"/>
              <a:t>8/6/2022</a:t>
            </a:fld>
            <a:endParaRPr lang="en-US"/>
          </a:p>
        </p:txBody>
      </p:sp>
      <p:sp>
        <p:nvSpPr>
          <p:cNvPr id="6" name="Slide Number Placeholder 5"/>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3273009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60450" y="1676401"/>
            <a:ext cx="10058400" cy="1752600"/>
          </a:xfrm>
        </p:spPr>
        <p:txBody>
          <a:bodyPr anchor="b">
            <a:normAutofit/>
          </a:bodyPr>
          <a:lstStyle>
            <a:lvl1pPr>
              <a:defRPr sz="4800"/>
            </a:lvl1pPr>
          </a:lstStyle>
          <a:p>
            <a:r>
              <a:rPr lang="en-US"/>
              <a:t>Click to edit Master title style</a:t>
            </a:r>
          </a:p>
        </p:txBody>
      </p:sp>
      <p:sp>
        <p:nvSpPr>
          <p:cNvPr id="3" name="Text Placeholder 2"/>
          <p:cNvSpPr>
            <a:spLocks noGrp="1"/>
          </p:cNvSpPr>
          <p:nvPr>
            <p:ph type="body" idx="1"/>
          </p:nvPr>
        </p:nvSpPr>
        <p:spPr>
          <a:xfrm>
            <a:off x="1060450" y="3581400"/>
            <a:ext cx="10058400" cy="1143000"/>
          </a:xfrm>
        </p:spPr>
        <p:txBody>
          <a:bodyPr/>
          <a:lstStyle>
            <a:lvl1pPr marL="0" indent="0">
              <a:spcBef>
                <a:spcPts val="1200"/>
              </a:spcBef>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762EC29-B8C5-4C7A-B6DA-418494D5CB21}" type="datetimeFigureOut">
              <a:rPr lang="en-US" smtClean="0"/>
              <a:t>8/6/2022</a:t>
            </a:fld>
            <a:endParaRPr lang="en-US"/>
          </a:p>
        </p:txBody>
      </p:sp>
      <p:sp>
        <p:nvSpPr>
          <p:cNvPr id="6" name="Slide Number Placeholder 5"/>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415665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66800" y="1676401"/>
            <a:ext cx="4846320" cy="43434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78880" y="1676401"/>
            <a:ext cx="4846320" cy="43434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762EC29-B8C5-4C7A-B6DA-418494D5CB21}" type="datetimeFigureOut">
              <a:rPr lang="en-US" smtClean="0"/>
              <a:t>8/6/2022</a:t>
            </a:fld>
            <a:endParaRPr lang="en-US"/>
          </a:p>
        </p:txBody>
      </p:sp>
      <p:sp>
        <p:nvSpPr>
          <p:cNvPr id="7" name="Slide Number Placeholder 6"/>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3390256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66800" y="1681163"/>
            <a:ext cx="4846320" cy="823912"/>
          </a:xfrm>
        </p:spPr>
        <p:txBody>
          <a:bodyPr anchor="ctr"/>
          <a:lstStyle>
            <a:lvl1pPr marL="0" indent="0">
              <a:buNone/>
              <a:defRPr sz="2400" b="0">
                <a:solidFill>
                  <a:schemeClr val="bg2">
                    <a:lumMod val="50000"/>
                    <a:lumOff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6800" y="2505075"/>
            <a:ext cx="4846320" cy="35147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78880" y="1681163"/>
            <a:ext cx="4846320" cy="823912"/>
          </a:xfrm>
        </p:spPr>
        <p:txBody>
          <a:bodyPr anchor="ctr"/>
          <a:lstStyle>
            <a:lvl1pPr marL="0" indent="0">
              <a:buNone/>
              <a:defRPr sz="2400" b="0">
                <a:solidFill>
                  <a:schemeClr val="bg2">
                    <a:lumMod val="50000"/>
                    <a:lumOff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78880" y="2505075"/>
            <a:ext cx="4846320" cy="35147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3762EC29-B8C5-4C7A-B6DA-418494D5CB21}" type="datetimeFigureOut">
              <a:rPr lang="en-US" smtClean="0"/>
              <a:t>8/6/2022</a:t>
            </a:fld>
            <a:endParaRPr lang="en-US"/>
          </a:p>
        </p:txBody>
      </p:sp>
      <p:sp>
        <p:nvSpPr>
          <p:cNvPr id="9" name="Slide Number Placeholder 8"/>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692426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3762EC29-B8C5-4C7A-B6DA-418494D5CB21}" type="datetimeFigureOut">
              <a:rPr lang="en-US" smtClean="0"/>
              <a:t>8/6/2022</a:t>
            </a:fld>
            <a:endParaRPr lang="en-US"/>
          </a:p>
        </p:txBody>
      </p:sp>
      <p:sp>
        <p:nvSpPr>
          <p:cNvPr id="5" name="Slide Number Placeholder 4"/>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3810930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3762EC29-B8C5-4C7A-B6DA-418494D5CB21}" type="datetimeFigureOut">
              <a:rPr lang="en-US" smtClean="0"/>
              <a:t>8/6/2022</a:t>
            </a:fld>
            <a:endParaRPr lang="en-US"/>
          </a:p>
        </p:txBody>
      </p:sp>
      <p:sp>
        <p:nvSpPr>
          <p:cNvPr id="4" name="Slide Number Placeholder 3"/>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2351200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7467600" cy="685800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24800" y="838200"/>
            <a:ext cx="3657600" cy="2133600"/>
          </a:xfrm>
        </p:spPr>
        <p:txBody>
          <a:bodyPr anchor="b">
            <a:normAutofit/>
          </a:bodyPr>
          <a:lstStyle>
            <a:lvl1pPr>
              <a:defRPr sz="3600"/>
            </a:lvl1pPr>
          </a:lstStyle>
          <a:p>
            <a:r>
              <a:rPr lang="en-US"/>
              <a:t>Click to edit Master title style</a:t>
            </a:r>
          </a:p>
        </p:txBody>
      </p:sp>
      <p:sp>
        <p:nvSpPr>
          <p:cNvPr id="3" name="Content Placeholder 2"/>
          <p:cNvSpPr>
            <a:spLocks noGrp="1"/>
          </p:cNvSpPr>
          <p:nvPr>
            <p:ph idx="1"/>
          </p:nvPr>
        </p:nvSpPr>
        <p:spPr>
          <a:xfrm>
            <a:off x="609600" y="838200"/>
            <a:ext cx="6172200" cy="5181601"/>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24802" y="3124200"/>
            <a:ext cx="3657600" cy="2895600"/>
          </a:xfrm>
        </p:spPr>
        <p:txBody>
          <a:bodyPr>
            <a:normAutofit/>
          </a:bodyPr>
          <a:lstStyle>
            <a:lvl1pPr marL="0" indent="0">
              <a:spcBef>
                <a:spcPts val="1200"/>
              </a:spcBef>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3979593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24800" y="838200"/>
            <a:ext cx="3657600" cy="2133600"/>
          </a:xfrm>
        </p:spPr>
        <p:txBody>
          <a:bodyPr anchor="b">
            <a:normAutofit/>
          </a:bodyPr>
          <a:lstStyle>
            <a:lvl1pPr>
              <a:defRPr sz="3600"/>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0" y="0"/>
            <a:ext cx="7239000" cy="6858000"/>
          </a:xfrm>
          <a:solidFill>
            <a:schemeClr val="bg1"/>
          </a:solidFill>
        </p:spPr>
        <p:txBody>
          <a:bodyPr tIns="36576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24801" y="3124200"/>
            <a:ext cx="3657600" cy="2895600"/>
          </a:xfrm>
        </p:spPr>
        <p:txBody>
          <a:bodyPr>
            <a:normAutofit/>
          </a:bodyPr>
          <a:lstStyle>
            <a:lvl1pPr marL="0" indent="0">
              <a:spcBef>
                <a:spcPts val="1200"/>
              </a:spcBef>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Rectangle 7"/>
          <p:cNvSpPr/>
          <p:nvPr/>
        </p:nvSpPr>
        <p:spPr>
          <a:xfrm>
            <a:off x="7239000" y="0"/>
            <a:ext cx="228600" cy="685800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411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6800" y="304800"/>
            <a:ext cx="10058400" cy="1143000"/>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66800" y="1676400"/>
            <a:ext cx="10058400" cy="4343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070918" y="6392562"/>
            <a:ext cx="7082481" cy="180976"/>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Add a footer</a:t>
            </a:r>
          </a:p>
        </p:txBody>
      </p:sp>
      <p:sp>
        <p:nvSpPr>
          <p:cNvPr id="4" name="Date Placeholder 3"/>
          <p:cNvSpPr>
            <a:spLocks noGrp="1"/>
          </p:cNvSpPr>
          <p:nvPr>
            <p:ph type="dt" sz="half" idx="2"/>
          </p:nvPr>
        </p:nvSpPr>
        <p:spPr>
          <a:xfrm>
            <a:off x="8534400" y="6392562"/>
            <a:ext cx="1295400" cy="180976"/>
          </a:xfrm>
          <a:prstGeom prst="rect">
            <a:avLst/>
          </a:prstGeom>
        </p:spPr>
        <p:txBody>
          <a:bodyPr vert="horz" lIns="91440" tIns="45720" rIns="91440" bIns="45720" rtlCol="0" anchor="ctr"/>
          <a:lstStyle>
            <a:lvl1pPr algn="r">
              <a:defRPr sz="1100">
                <a:solidFill>
                  <a:schemeClr val="tx1">
                    <a:tint val="75000"/>
                  </a:schemeClr>
                </a:solidFill>
              </a:defRPr>
            </a:lvl1pPr>
          </a:lstStyle>
          <a:p>
            <a:fld id="{3762EC29-B8C5-4C7A-B6DA-418494D5CB21}" type="datetimeFigureOut">
              <a:rPr lang="en-US" smtClean="0"/>
              <a:pPr/>
              <a:t>8/6/2022</a:t>
            </a:fld>
            <a:endParaRPr lang="en-US"/>
          </a:p>
        </p:txBody>
      </p:sp>
      <p:sp>
        <p:nvSpPr>
          <p:cNvPr id="6" name="Slide Number Placeholder 5"/>
          <p:cNvSpPr>
            <a:spLocks noGrp="1"/>
          </p:cNvSpPr>
          <p:nvPr>
            <p:ph type="sldNum" sz="quarter" idx="4"/>
          </p:nvPr>
        </p:nvSpPr>
        <p:spPr>
          <a:xfrm>
            <a:off x="10058400" y="6392562"/>
            <a:ext cx="1066800" cy="180976"/>
          </a:xfrm>
          <a:prstGeom prst="rect">
            <a:avLst/>
          </a:prstGeom>
        </p:spPr>
        <p:txBody>
          <a:bodyPr vert="horz" lIns="91440" tIns="45720" rIns="91440" bIns="45720" rtlCol="0" anchor="ctr"/>
          <a:lstStyle>
            <a:lvl1pPr algn="r">
              <a:defRPr sz="1100">
                <a:solidFill>
                  <a:schemeClr val="tx1">
                    <a:tint val="75000"/>
                  </a:schemeClr>
                </a:solidFill>
              </a:defRPr>
            </a:lvl1pPr>
          </a:lstStyle>
          <a:p>
            <a:fld id="{F9043838-BFF5-400C-B067-3DF4A5F395D6}" type="slidenum">
              <a:rPr lang="en-US" smtClean="0"/>
              <a:pPr/>
              <a:t>‹#›</a:t>
            </a:fld>
            <a:endParaRPr lang="en-US"/>
          </a:p>
        </p:txBody>
      </p:sp>
    </p:spTree>
    <p:extLst>
      <p:ext uri="{BB962C8B-B14F-4D97-AF65-F5344CB8AC3E}">
        <p14:creationId xmlns:p14="http://schemas.microsoft.com/office/powerpoint/2010/main" val="2569209519"/>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800"/>
        </a:spcBef>
        <a:buFont typeface="Arial" panose="020B0604020202020204"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1200"/>
        </a:spcBef>
        <a:buFont typeface="Arial" panose="020B0604020202020204" pitchFamily="34" charset="0"/>
        <a:buChar char="•"/>
        <a:defRPr sz="2000" kern="1200">
          <a:solidFill>
            <a:schemeClr val="tx1"/>
          </a:solidFill>
          <a:latin typeface="+mn-lt"/>
          <a:ea typeface="+mn-ea"/>
          <a:cs typeface="+mn-cs"/>
        </a:defRPr>
      </a:lvl2pPr>
      <a:lvl3pPr marL="777240" indent="-228600" algn="l" defTabSz="914400" rtl="0" eaLnBrk="1" latinLnBrk="0" hangingPunct="1">
        <a:lnSpc>
          <a:spcPct val="90000"/>
        </a:lnSpc>
        <a:spcBef>
          <a:spcPts val="600"/>
        </a:spcBef>
        <a:buFont typeface="Arial" panose="020B0604020202020204" pitchFamily="34" charset="0"/>
        <a:buChar char="•"/>
        <a:defRPr sz="1800" kern="1200">
          <a:solidFill>
            <a:schemeClr val="tx1"/>
          </a:solidFill>
          <a:latin typeface="+mn-lt"/>
          <a:ea typeface="+mn-ea"/>
          <a:cs typeface="+mn-cs"/>
        </a:defRPr>
      </a:lvl3pPr>
      <a:lvl4pPr marL="105156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4pPr>
      <a:lvl5pPr marL="132588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5pPr>
      <a:lvl6pPr marL="160020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6pPr>
      <a:lvl7pPr marL="187452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7pPr>
      <a:lvl8pPr marL="214884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8pPr>
      <a:lvl9pPr marL="242316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www.strictly4data.ml/" TargetMode="Externa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5562600" y="2971800"/>
            <a:ext cx="5486400" cy="914400"/>
          </a:xfrm>
        </p:spPr>
        <p:txBody>
          <a:bodyPr/>
          <a:lstStyle/>
          <a:p>
            <a:r>
              <a:rPr lang="en-US" dirty="0"/>
              <a:t>Subtitle</a:t>
            </a:r>
          </a:p>
        </p:txBody>
      </p:sp>
      <p:pic>
        <p:nvPicPr>
          <p:cNvPr id="1026" name="Picture 2" descr="MySQL-Logo.wine">
            <a:extLst>
              <a:ext uri="{FF2B5EF4-FFF2-40B4-BE49-F238E27FC236}">
                <a16:creationId xmlns:a16="http://schemas.microsoft.com/office/drawing/2014/main" id="{CBE70FA1-5EB5-4916-A8EC-F6823E614E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371600"/>
            <a:ext cx="11277600" cy="4389938"/>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a:extLst/>
        </p:spPr>
      </p:pic>
      <p:sp>
        <p:nvSpPr>
          <p:cNvPr id="2" name="Title 1"/>
          <p:cNvSpPr>
            <a:spLocks noGrp="1"/>
          </p:cNvSpPr>
          <p:nvPr>
            <p:ph type="ctrTitle"/>
          </p:nvPr>
        </p:nvSpPr>
        <p:spPr>
          <a:xfrm>
            <a:off x="533400" y="381000"/>
            <a:ext cx="5867400" cy="2514599"/>
          </a:xfrm>
        </p:spPr>
        <p:txBody>
          <a:bodyPr>
            <a:normAutofit fontScale="90000"/>
          </a:bodyPr>
          <a:lstStyle/>
          <a:p>
            <a:pPr algn="ctr"/>
            <a:r>
              <a:rPr lang="en-US" dirty="0"/>
              <a:t>MySQL Workbench Installation: </a:t>
            </a:r>
            <a:br>
              <a:rPr lang="en-US" dirty="0"/>
            </a:br>
            <a:r>
              <a:rPr lang="en-US" dirty="0"/>
              <a:t>A Step-by-Step Guide</a:t>
            </a:r>
          </a:p>
        </p:txBody>
      </p:sp>
      <p:sp>
        <p:nvSpPr>
          <p:cNvPr id="4" name="Rectangle 3">
            <a:extLst>
              <a:ext uri="{FF2B5EF4-FFF2-40B4-BE49-F238E27FC236}">
                <a16:creationId xmlns:a16="http://schemas.microsoft.com/office/drawing/2014/main" id="{29017DAA-AB39-4041-A2EF-2BB309818AEE}"/>
              </a:ext>
            </a:extLst>
          </p:cNvPr>
          <p:cNvSpPr/>
          <p:nvPr/>
        </p:nvSpPr>
        <p:spPr>
          <a:xfrm>
            <a:off x="1345276" y="6324600"/>
            <a:ext cx="10820400" cy="461665"/>
          </a:xfrm>
          <a:prstGeom prst="rect">
            <a:avLst/>
          </a:prstGeom>
          <a:noFill/>
        </p:spPr>
        <p:txBody>
          <a:bodyPr wrap="square" lIns="91440" tIns="45720" rIns="91440" bIns="45720">
            <a:spAutoFit/>
          </a:bodyPr>
          <a:lstStyle/>
          <a:p>
            <a:pPr algn="r"/>
            <a:r>
              <a:rPr lang="en-US" sz="2400" b="0" cap="none" spc="0" dirty="0">
                <a:ln w="0"/>
                <a:solidFill>
                  <a:schemeClr val="accent1"/>
                </a:solidFill>
                <a:effectLst>
                  <a:outerShdw blurRad="38100" dist="25400" dir="5400000" algn="ctr" rotWithShape="0">
                    <a:srgbClr val="6E747A">
                      <a:alpha val="43000"/>
                    </a:srgbClr>
                  </a:outerShdw>
                </a:effectLst>
              </a:rPr>
              <a:t>🌐 Strictly4data.ml </a:t>
            </a:r>
          </a:p>
        </p:txBody>
      </p:sp>
    </p:spTree>
    <p:extLst>
      <p:ext uri="{BB962C8B-B14F-4D97-AF65-F5344CB8AC3E}">
        <p14:creationId xmlns:p14="http://schemas.microsoft.com/office/powerpoint/2010/main" val="576090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09600" y="304800"/>
            <a:ext cx="10439400" cy="3429000"/>
          </a:xfrm>
        </p:spPr>
        <p:txBody>
          <a:bodyPr>
            <a:normAutofit/>
          </a:bodyPr>
          <a:lstStyle/>
          <a:p>
            <a:r>
              <a:rPr lang="en-US" dirty="0"/>
              <a:t>Conclusion</a:t>
            </a:r>
          </a:p>
          <a:p>
            <a:r>
              <a:rPr lang="en-US" dirty="0"/>
              <a:t>With its comprehensive features, MySQL Workbench is a popularly used software by businesses to manage their structured databases.</a:t>
            </a:r>
          </a:p>
          <a:p>
            <a:r>
              <a:rPr lang="en-US" dirty="0"/>
              <a:t>In this presentation, you learned the steps to install MySQL Workbench on Windows.</a:t>
            </a:r>
          </a:p>
          <a:p>
            <a:r>
              <a:rPr lang="en-US" dirty="0"/>
              <a:t>Do you have any questions regarding the ‘MySQL Workbench’ installation? If you do, then please contact </a:t>
            </a:r>
            <a:r>
              <a:rPr lang="en-US" dirty="0">
                <a:hlinkClick r:id="rId2"/>
              </a:rPr>
              <a:t>www.strictly4data.ml</a:t>
            </a:r>
            <a:r>
              <a:rPr lang="en-US" dirty="0"/>
              <a:t> for Installation guide and Comprehensive Tutorials. </a:t>
            </a:r>
          </a:p>
          <a:p>
            <a:endParaRPr lang="en-US" dirty="0"/>
          </a:p>
        </p:txBody>
      </p:sp>
      <p:sp>
        <p:nvSpPr>
          <p:cNvPr id="6" name="Rectangle 5">
            <a:extLst>
              <a:ext uri="{FF2B5EF4-FFF2-40B4-BE49-F238E27FC236}">
                <a16:creationId xmlns:a16="http://schemas.microsoft.com/office/drawing/2014/main" id="{2B441794-0E56-4C7F-AD81-A98A6CFF2BEA}"/>
              </a:ext>
            </a:extLst>
          </p:cNvPr>
          <p:cNvSpPr/>
          <p:nvPr/>
        </p:nvSpPr>
        <p:spPr>
          <a:xfrm>
            <a:off x="8153400" y="73967"/>
            <a:ext cx="3474720" cy="461665"/>
          </a:xfrm>
          <a:prstGeom prst="rect">
            <a:avLst/>
          </a:prstGeom>
          <a:noFill/>
        </p:spPr>
        <p:txBody>
          <a:bodyPr wrap="square" lIns="91440" tIns="45720" rIns="91440" bIns="45720">
            <a:spAutoFit/>
          </a:bodyPr>
          <a:lstStyle/>
          <a:p>
            <a:pPr algn="r"/>
            <a:r>
              <a:rPr lang="en-US" sz="2400" dirty="0">
                <a:ln w="0"/>
                <a:solidFill>
                  <a:schemeClr val="accent1"/>
                </a:solidFill>
                <a:effectLst>
                  <a:outerShdw blurRad="38100" dist="25400" dir="5400000" algn="ctr" rotWithShape="0">
                    <a:srgbClr val="6E747A">
                      <a:alpha val="43000"/>
                    </a:srgbClr>
                  </a:outerShdw>
                </a:effectLst>
              </a:rPr>
              <a:t>🌐 </a:t>
            </a:r>
            <a:r>
              <a:rPr lang="en-US" sz="2400" b="0" cap="none" spc="0" dirty="0">
                <a:ln w="0"/>
                <a:solidFill>
                  <a:schemeClr val="accent1"/>
                </a:solidFill>
                <a:effectLst>
                  <a:outerShdw blurRad="38100" dist="25400" dir="5400000" algn="ctr" rotWithShape="0">
                    <a:srgbClr val="6E747A">
                      <a:alpha val="43000"/>
                    </a:srgbClr>
                  </a:outerShdw>
                </a:effectLst>
              </a:rPr>
              <a:t>Strictly4data.ml </a:t>
            </a:r>
          </a:p>
        </p:txBody>
      </p:sp>
    </p:spTree>
    <p:extLst>
      <p:ext uri="{BB962C8B-B14F-4D97-AF65-F5344CB8AC3E}">
        <p14:creationId xmlns:p14="http://schemas.microsoft.com/office/powerpoint/2010/main" val="382571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
            <a:ext cx="10058400" cy="838200"/>
          </a:xfrm>
        </p:spPr>
        <p:txBody>
          <a:bodyPr/>
          <a:lstStyle/>
          <a:p>
            <a:r>
              <a:rPr lang="en-US" dirty="0">
                <a:solidFill>
                  <a:schemeClr val="accent2"/>
                </a:solidFill>
              </a:rPr>
              <a:t>What is MySQL?</a:t>
            </a:r>
          </a:p>
        </p:txBody>
      </p:sp>
      <p:sp>
        <p:nvSpPr>
          <p:cNvPr id="3" name="Text Placeholder 2"/>
          <p:cNvSpPr>
            <a:spLocks noGrp="1"/>
          </p:cNvSpPr>
          <p:nvPr>
            <p:ph type="body" idx="1"/>
          </p:nvPr>
        </p:nvSpPr>
        <p:spPr>
          <a:xfrm>
            <a:off x="685800" y="1219200"/>
            <a:ext cx="11049000" cy="4267200"/>
          </a:xfrm>
        </p:spPr>
        <p:txBody>
          <a:bodyPr>
            <a:noAutofit/>
          </a:bodyPr>
          <a:lstStyle/>
          <a:p>
            <a:pPr algn="just"/>
            <a:r>
              <a:rPr lang="en-US" sz="3600" b="1" dirty="0">
                <a:solidFill>
                  <a:schemeClr val="tx1"/>
                </a:solidFill>
                <a:latin typeface="Bahnschrift" panose="020B0502040204020203" pitchFamily="34" charset="0"/>
              </a:rPr>
              <a:t>MySQL is a publicly accessible Relational Database Management System (RDBMS) that uses Structured Query language (SQL) to interact with databases. MySQL stores data in the form of tables that can be modified using Structured Query Language. Its adaptability with different computing systems like Windows, Linux, macOS, and Ubuntu which made it an easy-going RDBMS software option.</a:t>
            </a:r>
          </a:p>
        </p:txBody>
      </p:sp>
      <p:sp>
        <p:nvSpPr>
          <p:cNvPr id="4" name="Rectangle 3">
            <a:extLst>
              <a:ext uri="{FF2B5EF4-FFF2-40B4-BE49-F238E27FC236}">
                <a16:creationId xmlns:a16="http://schemas.microsoft.com/office/drawing/2014/main" id="{2C01B687-73FE-4BBE-AF31-4239CB8256CB}"/>
              </a:ext>
            </a:extLst>
          </p:cNvPr>
          <p:cNvSpPr/>
          <p:nvPr/>
        </p:nvSpPr>
        <p:spPr>
          <a:xfrm>
            <a:off x="914400" y="76200"/>
            <a:ext cx="10820400" cy="461665"/>
          </a:xfrm>
          <a:prstGeom prst="rect">
            <a:avLst/>
          </a:prstGeom>
          <a:noFill/>
        </p:spPr>
        <p:txBody>
          <a:bodyPr wrap="square" lIns="91440" tIns="45720" rIns="91440" bIns="45720">
            <a:spAutoFit/>
          </a:bodyPr>
          <a:lstStyle/>
          <a:p>
            <a:pPr algn="r"/>
            <a:r>
              <a:rPr lang="en-US" sz="2400" dirty="0">
                <a:ln w="0"/>
                <a:solidFill>
                  <a:schemeClr val="accent1"/>
                </a:solidFill>
                <a:effectLst>
                  <a:outerShdw blurRad="38100" dist="25400" dir="5400000" algn="ctr" rotWithShape="0">
                    <a:srgbClr val="6E747A">
                      <a:alpha val="43000"/>
                    </a:srgbClr>
                  </a:outerShdw>
                </a:effectLst>
              </a:rPr>
              <a:t>🌐 </a:t>
            </a:r>
            <a:r>
              <a:rPr lang="en-US" sz="2400" b="0" cap="none" spc="0" dirty="0">
                <a:ln w="0"/>
                <a:solidFill>
                  <a:schemeClr val="accent1"/>
                </a:solidFill>
                <a:effectLst>
                  <a:outerShdw blurRad="38100" dist="25400" dir="5400000" algn="ctr" rotWithShape="0">
                    <a:srgbClr val="6E747A">
                      <a:alpha val="43000"/>
                    </a:srgbClr>
                  </a:outerShdw>
                </a:effectLst>
              </a:rPr>
              <a:t>Strictly4data.ml </a:t>
            </a:r>
          </a:p>
        </p:txBody>
      </p:sp>
    </p:spTree>
    <p:extLst>
      <p:ext uri="{BB962C8B-B14F-4D97-AF65-F5344CB8AC3E}">
        <p14:creationId xmlns:p14="http://schemas.microsoft.com/office/powerpoint/2010/main" val="2993111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83088" y="34636"/>
            <a:ext cx="4191000" cy="1066800"/>
          </a:xfrm>
        </p:spPr>
        <p:txBody>
          <a:bodyPr>
            <a:normAutofit fontScale="90000"/>
          </a:bodyPr>
          <a:lstStyle/>
          <a:p>
            <a:pPr algn="ctr"/>
            <a:r>
              <a:rPr lang="en-US" dirty="0">
                <a:solidFill>
                  <a:schemeClr val="accent2"/>
                </a:solidFill>
              </a:rPr>
              <a:t>How to Install MySQL Workbench?</a:t>
            </a:r>
          </a:p>
        </p:txBody>
      </p:sp>
      <p:sp>
        <p:nvSpPr>
          <p:cNvPr id="3" name="Text Placeholder 2"/>
          <p:cNvSpPr>
            <a:spLocks noGrp="1"/>
          </p:cNvSpPr>
          <p:nvPr>
            <p:ph type="body" sz="half" idx="2"/>
          </p:nvPr>
        </p:nvSpPr>
        <p:spPr>
          <a:xfrm>
            <a:off x="7383088" y="1371600"/>
            <a:ext cx="4885112" cy="4648200"/>
          </a:xfrm>
        </p:spPr>
        <p:txBody>
          <a:bodyPr>
            <a:normAutofit/>
          </a:bodyPr>
          <a:lstStyle/>
          <a:p>
            <a:r>
              <a:rPr lang="en-US" sz="2000" b="1" dirty="0"/>
              <a:t>Moving on, you will look at how to install MySQL Workbench on Windows. The installation process is similar to other operating systems.</a:t>
            </a:r>
          </a:p>
          <a:p>
            <a:pPr marL="457200" indent="-457200">
              <a:buFont typeface="+mj-lt"/>
              <a:buAutoNum type="arabicPeriod"/>
            </a:pPr>
            <a:r>
              <a:rPr lang="en-US" sz="2000" dirty="0"/>
              <a:t>Open the MySQL website on a browser. Click on the following link:  </a:t>
            </a:r>
            <a:r>
              <a:rPr lang="en-US" sz="2000" dirty="0">
                <a:solidFill>
                  <a:srgbClr val="FFFF00"/>
                </a:solidFill>
              </a:rPr>
              <a:t>https://www.mysql.com/downloads/</a:t>
            </a:r>
          </a:p>
          <a:p>
            <a:pPr marL="457200" indent="-457200">
              <a:buFont typeface="+mj-lt"/>
              <a:buAutoNum type="arabicPeriod"/>
            </a:pPr>
            <a:r>
              <a:rPr lang="en-US" sz="2000" dirty="0"/>
              <a:t>Select the Downloads option.</a:t>
            </a:r>
          </a:p>
        </p:txBody>
      </p:sp>
      <p:sp>
        <p:nvSpPr>
          <p:cNvPr id="6" name="Rounded Rectangle 5" hidden="1"/>
          <p:cNvSpPr/>
          <p:nvPr/>
        </p:nvSpPr>
        <p:spPr>
          <a:xfrm>
            <a:off x="12344400" y="152400"/>
            <a:ext cx="1295400" cy="6553200"/>
          </a:xfrm>
          <a:prstGeom prst="roundRect">
            <a:avLst>
              <a:gd name="adj" fmla="val 9717"/>
            </a:avLst>
          </a:prstGeom>
          <a:solidFill>
            <a:srgbClr val="A6A6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sz="1200" b="1" i="1" dirty="0">
                <a:latin typeface="Arial" pitchFamily="34" charset="0"/>
                <a:cs typeface="Arial" pitchFamily="34" charset="0"/>
              </a:rPr>
              <a:t>NOTE:</a:t>
            </a:r>
          </a:p>
          <a:p>
            <a:r>
              <a:rPr lang="en-US" sz="1200" i="1" dirty="0">
                <a:latin typeface="Arial" pitchFamily="34" charset="0"/>
                <a:cs typeface="Arial" pitchFamily="34" charset="0"/>
              </a:rPr>
              <a:t>To change images on this slide, select a picture and delete it. Then click the Insert Picture icon</a:t>
            </a:r>
          </a:p>
          <a:p>
            <a:r>
              <a:rPr lang="en-US" sz="1200" i="1" dirty="0">
                <a:latin typeface="Arial" pitchFamily="34" charset="0"/>
                <a:cs typeface="Arial" pitchFamily="34" charset="0"/>
              </a:rPr>
              <a:t>in the placeholder to insert your own image.</a:t>
            </a:r>
          </a:p>
        </p:txBody>
      </p:sp>
      <p:sp>
        <p:nvSpPr>
          <p:cNvPr id="7" name="Picture Placeholder 6">
            <a:extLst>
              <a:ext uri="{FF2B5EF4-FFF2-40B4-BE49-F238E27FC236}">
                <a16:creationId xmlns:a16="http://schemas.microsoft.com/office/drawing/2014/main" id="{6F2D6DEF-E16B-41F4-88CB-A5F6D2262711}"/>
              </a:ext>
            </a:extLst>
          </p:cNvPr>
          <p:cNvSpPr>
            <a:spLocks noGrp="1"/>
          </p:cNvSpPr>
          <p:nvPr>
            <p:ph type="pic" idx="1"/>
          </p:nvPr>
        </p:nvSpPr>
        <p:spPr/>
      </p:sp>
      <p:pic>
        <p:nvPicPr>
          <p:cNvPr id="2050" name="Picture 2" descr="MySQL_2.">
            <a:extLst>
              <a:ext uri="{FF2B5EF4-FFF2-40B4-BE49-F238E27FC236}">
                <a16:creationId xmlns:a16="http://schemas.microsoft.com/office/drawing/2014/main" id="{2A36C25D-4F46-4D4A-A1AF-FACD772714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7239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D020D20C-4C9B-4BE3-9DD3-3168D7BA46A9}"/>
              </a:ext>
            </a:extLst>
          </p:cNvPr>
          <p:cNvSpPr/>
          <p:nvPr/>
        </p:nvSpPr>
        <p:spPr>
          <a:xfrm>
            <a:off x="-37407" y="6396335"/>
            <a:ext cx="10820400" cy="461665"/>
          </a:xfrm>
          <a:prstGeom prst="rect">
            <a:avLst/>
          </a:prstGeom>
          <a:noFill/>
        </p:spPr>
        <p:txBody>
          <a:bodyPr wrap="square" lIns="91440" tIns="45720" rIns="91440" bIns="45720">
            <a:spAutoFit/>
          </a:bodyPr>
          <a:lstStyle/>
          <a:p>
            <a:r>
              <a:rPr lang="en-US" sz="2400" dirty="0">
                <a:ln w="0"/>
                <a:solidFill>
                  <a:schemeClr val="accent1"/>
                </a:solidFill>
                <a:effectLst>
                  <a:outerShdw blurRad="38100" dist="25400" dir="5400000" algn="ctr" rotWithShape="0">
                    <a:srgbClr val="6E747A">
                      <a:alpha val="43000"/>
                    </a:srgbClr>
                  </a:outerShdw>
                </a:effectLst>
              </a:rPr>
              <a:t>🌐 </a:t>
            </a:r>
            <a:r>
              <a:rPr lang="en-US" sz="2400" b="0" cap="none" spc="0" dirty="0">
                <a:ln w="0"/>
                <a:solidFill>
                  <a:schemeClr val="accent1"/>
                </a:solidFill>
                <a:effectLst>
                  <a:outerShdw blurRad="38100" dist="25400" dir="5400000" algn="ctr" rotWithShape="0">
                    <a:srgbClr val="6E747A">
                      <a:alpha val="43000"/>
                    </a:srgbClr>
                  </a:outerShdw>
                </a:effectLst>
              </a:rPr>
              <a:t>Strictly4data.ml  </a:t>
            </a:r>
          </a:p>
        </p:txBody>
      </p:sp>
      <p:sp>
        <p:nvSpPr>
          <p:cNvPr id="8" name="Arrow: Right 7">
            <a:extLst>
              <a:ext uri="{FF2B5EF4-FFF2-40B4-BE49-F238E27FC236}">
                <a16:creationId xmlns:a16="http://schemas.microsoft.com/office/drawing/2014/main" id="{CEF0EA69-AE0B-4660-95AB-44B11637E47B}"/>
              </a:ext>
            </a:extLst>
          </p:cNvPr>
          <p:cNvSpPr/>
          <p:nvPr/>
        </p:nvSpPr>
        <p:spPr>
          <a:xfrm rot="18825867">
            <a:off x="940750" y="1697163"/>
            <a:ext cx="1725057" cy="17633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53388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BFF91C4-77AB-410A-A81B-8E89A630A1D5}"/>
              </a:ext>
            </a:extLst>
          </p:cNvPr>
          <p:cNvSpPr txBox="1">
            <a:spLocks/>
          </p:cNvSpPr>
          <p:nvPr/>
        </p:nvSpPr>
        <p:spPr>
          <a:xfrm>
            <a:off x="1105592" y="288174"/>
            <a:ext cx="4953001" cy="457200"/>
          </a:xfrm>
          <a:prstGeom prst="rect">
            <a:avLst/>
          </a:prstGeom>
        </p:spPr>
        <p:txBody>
          <a:bodyPr vert="horz" lIns="91440" tIns="45720" rIns="91440" bIns="45720" rtlCol="0" anchor="b">
            <a:normAutofit fontScale="37500" lnSpcReduction="200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4400" dirty="0"/>
              <a:t>3. Select MySQL Installer for Windows</a:t>
            </a:r>
            <a:r>
              <a:rPr lang="en-US" dirty="0"/>
              <a:t>.</a:t>
            </a:r>
            <a:br>
              <a:rPr lang="en-US" dirty="0"/>
            </a:br>
            <a:endParaRPr lang="en-US" dirty="0"/>
          </a:p>
        </p:txBody>
      </p:sp>
      <p:pic>
        <p:nvPicPr>
          <p:cNvPr id="7" name="Picture 6">
            <a:extLst>
              <a:ext uri="{FF2B5EF4-FFF2-40B4-BE49-F238E27FC236}">
                <a16:creationId xmlns:a16="http://schemas.microsoft.com/office/drawing/2014/main" id="{C384629C-47CA-4473-9C16-419960FDBB73}"/>
              </a:ext>
            </a:extLst>
          </p:cNvPr>
          <p:cNvPicPr>
            <a:picLocks noChangeAspect="1"/>
          </p:cNvPicPr>
          <p:nvPr/>
        </p:nvPicPr>
        <p:blipFill>
          <a:blip r:embed="rId2"/>
          <a:stretch>
            <a:fillRect/>
          </a:stretch>
        </p:blipFill>
        <p:spPr>
          <a:xfrm>
            <a:off x="228600" y="950422"/>
            <a:ext cx="5486400" cy="5069378"/>
          </a:xfrm>
          <a:prstGeom prst="rect">
            <a:avLst/>
          </a:prstGeom>
        </p:spPr>
      </p:pic>
      <p:sp>
        <p:nvSpPr>
          <p:cNvPr id="8" name="Title 1">
            <a:extLst>
              <a:ext uri="{FF2B5EF4-FFF2-40B4-BE49-F238E27FC236}">
                <a16:creationId xmlns:a16="http://schemas.microsoft.com/office/drawing/2014/main" id="{9E1BFA90-081F-46F2-910E-1701AEF2D36F}"/>
              </a:ext>
            </a:extLst>
          </p:cNvPr>
          <p:cNvSpPr txBox="1">
            <a:spLocks/>
          </p:cNvSpPr>
          <p:nvPr/>
        </p:nvSpPr>
        <p:spPr>
          <a:xfrm>
            <a:off x="6400800" y="304800"/>
            <a:ext cx="5410200" cy="457200"/>
          </a:xfrm>
          <a:prstGeom prst="rect">
            <a:avLst/>
          </a:prstGeom>
        </p:spPr>
        <p:txBody>
          <a:bodyPr vert="horz" lIns="91440" tIns="45720" rIns="91440" bIns="45720" rtlCol="0" anchor="b">
            <a:normAutofit fontScale="37500" lnSpcReduction="200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4400" dirty="0"/>
              <a:t>4. Choose the desired installer and click on download</a:t>
            </a:r>
            <a:r>
              <a:rPr lang="en-US" dirty="0"/>
              <a:t>.</a:t>
            </a:r>
            <a:br>
              <a:rPr lang="en-US" dirty="0"/>
            </a:br>
            <a:endParaRPr lang="en-US" dirty="0"/>
          </a:p>
        </p:txBody>
      </p:sp>
      <p:pic>
        <p:nvPicPr>
          <p:cNvPr id="9" name="Picture 8">
            <a:extLst>
              <a:ext uri="{FF2B5EF4-FFF2-40B4-BE49-F238E27FC236}">
                <a16:creationId xmlns:a16="http://schemas.microsoft.com/office/drawing/2014/main" id="{7C25CA64-42B3-4474-8320-E7F75CF4678B}"/>
              </a:ext>
            </a:extLst>
          </p:cNvPr>
          <p:cNvPicPr>
            <a:picLocks noChangeAspect="1"/>
          </p:cNvPicPr>
          <p:nvPr/>
        </p:nvPicPr>
        <p:blipFill>
          <a:blip r:embed="rId3"/>
          <a:stretch>
            <a:fillRect/>
          </a:stretch>
        </p:blipFill>
        <p:spPr>
          <a:xfrm>
            <a:off x="6172201" y="950422"/>
            <a:ext cx="5791200" cy="5069378"/>
          </a:xfrm>
          <a:prstGeom prst="rect">
            <a:avLst/>
          </a:prstGeom>
        </p:spPr>
      </p:pic>
      <p:sp>
        <p:nvSpPr>
          <p:cNvPr id="10" name="Rectangle 9">
            <a:extLst>
              <a:ext uri="{FF2B5EF4-FFF2-40B4-BE49-F238E27FC236}">
                <a16:creationId xmlns:a16="http://schemas.microsoft.com/office/drawing/2014/main" id="{07BC165B-ED90-4D25-A87A-1A4630FF81AB}"/>
              </a:ext>
            </a:extLst>
          </p:cNvPr>
          <p:cNvSpPr/>
          <p:nvPr/>
        </p:nvSpPr>
        <p:spPr>
          <a:xfrm>
            <a:off x="7391399" y="5558135"/>
            <a:ext cx="3657599" cy="461665"/>
          </a:xfrm>
          <a:prstGeom prst="rect">
            <a:avLst/>
          </a:prstGeom>
          <a:noFill/>
        </p:spPr>
        <p:txBody>
          <a:bodyPr wrap="square" lIns="91440" tIns="45720" rIns="91440" bIns="45720">
            <a:spAutoFit/>
          </a:bodyPr>
          <a:lstStyle/>
          <a:p>
            <a:pPr algn="r"/>
            <a:r>
              <a:rPr lang="en-US" sz="2400" dirty="0">
                <a:ln w="0"/>
                <a:solidFill>
                  <a:schemeClr val="accent1"/>
                </a:solidFill>
                <a:effectLst>
                  <a:outerShdw blurRad="38100" dist="25400" dir="5400000" algn="ctr" rotWithShape="0">
                    <a:srgbClr val="6E747A">
                      <a:alpha val="43000"/>
                    </a:srgbClr>
                  </a:outerShdw>
                </a:effectLst>
              </a:rPr>
              <a:t>🌐 </a:t>
            </a:r>
            <a:r>
              <a:rPr lang="en-US" sz="2400" b="0" cap="none" spc="0" dirty="0">
                <a:ln w="0"/>
                <a:solidFill>
                  <a:schemeClr val="accent1"/>
                </a:solidFill>
                <a:effectLst>
                  <a:outerShdw blurRad="38100" dist="25400" dir="5400000" algn="ctr" rotWithShape="0">
                    <a:srgbClr val="6E747A">
                      <a:alpha val="43000"/>
                    </a:srgbClr>
                  </a:outerShdw>
                </a:effectLst>
              </a:rPr>
              <a:t>Strictly4data.ml </a:t>
            </a:r>
          </a:p>
        </p:txBody>
      </p:sp>
      <p:sp>
        <p:nvSpPr>
          <p:cNvPr id="11" name="Arrow: Right 10">
            <a:extLst>
              <a:ext uri="{FF2B5EF4-FFF2-40B4-BE49-F238E27FC236}">
                <a16:creationId xmlns:a16="http://schemas.microsoft.com/office/drawing/2014/main" id="{8D056F8B-A1E7-4F71-A022-78F226A20315}"/>
              </a:ext>
            </a:extLst>
          </p:cNvPr>
          <p:cNvSpPr/>
          <p:nvPr/>
        </p:nvSpPr>
        <p:spPr>
          <a:xfrm rot="9079567">
            <a:off x="1841527" y="4060649"/>
            <a:ext cx="1725057" cy="17633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5083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BFF91C4-77AB-410A-A81B-8E89A630A1D5}"/>
              </a:ext>
            </a:extLst>
          </p:cNvPr>
          <p:cNvSpPr txBox="1">
            <a:spLocks/>
          </p:cNvSpPr>
          <p:nvPr/>
        </p:nvSpPr>
        <p:spPr>
          <a:xfrm>
            <a:off x="1219200" y="145627"/>
            <a:ext cx="7239001" cy="45720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2000" dirty="0"/>
              <a:t>5. </a:t>
            </a:r>
            <a:r>
              <a:rPr lang="en-US" sz="2000" dirty="0">
                <a:latin typeface="Arial Rounded MT Bold" panose="020F0704030504030204" pitchFamily="34" charset="0"/>
              </a:rPr>
              <a:t>After the download, Double click to open the installer.</a:t>
            </a:r>
          </a:p>
        </p:txBody>
      </p:sp>
      <p:sp>
        <p:nvSpPr>
          <p:cNvPr id="8" name="Title 1">
            <a:extLst>
              <a:ext uri="{FF2B5EF4-FFF2-40B4-BE49-F238E27FC236}">
                <a16:creationId xmlns:a16="http://schemas.microsoft.com/office/drawing/2014/main" id="{9E1BFA90-081F-46F2-910E-1701AEF2D36F}"/>
              </a:ext>
            </a:extLst>
          </p:cNvPr>
          <p:cNvSpPr txBox="1">
            <a:spLocks/>
          </p:cNvSpPr>
          <p:nvPr/>
        </p:nvSpPr>
        <p:spPr>
          <a:xfrm>
            <a:off x="1623753" y="2359887"/>
            <a:ext cx="8762999" cy="551411"/>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a:r>
              <a:rPr lang="en-US" sz="2000" dirty="0">
                <a:latin typeface="Arial Rounded MT Bold" panose="020F0704030504030204" pitchFamily="34" charset="0"/>
              </a:rPr>
              <a:t>6. It will ask for permission; when it does, click Yes. The installer will then open. Now, it will ask to choose the setup type. Here, select </a:t>
            </a:r>
            <a:r>
              <a:rPr lang="en-US" sz="2000" dirty="0">
                <a:highlight>
                  <a:srgbClr val="000000"/>
                </a:highlight>
                <a:latin typeface="Arial Rounded MT Bold" panose="020F0704030504030204" pitchFamily="34" charset="0"/>
              </a:rPr>
              <a:t>Custom.</a:t>
            </a:r>
          </a:p>
        </p:txBody>
      </p:sp>
      <p:pic>
        <p:nvPicPr>
          <p:cNvPr id="2" name="Picture 1">
            <a:extLst>
              <a:ext uri="{FF2B5EF4-FFF2-40B4-BE49-F238E27FC236}">
                <a16:creationId xmlns:a16="http://schemas.microsoft.com/office/drawing/2014/main" id="{0B3A384E-B595-4F7A-A484-924694096E6D}"/>
              </a:ext>
            </a:extLst>
          </p:cNvPr>
          <p:cNvPicPr>
            <a:picLocks noChangeAspect="1"/>
          </p:cNvPicPr>
          <p:nvPr/>
        </p:nvPicPr>
        <p:blipFill>
          <a:blip r:embed="rId2"/>
          <a:stretch>
            <a:fillRect/>
          </a:stretch>
        </p:blipFill>
        <p:spPr>
          <a:xfrm>
            <a:off x="762000" y="667789"/>
            <a:ext cx="8686800" cy="1295400"/>
          </a:xfrm>
          <a:prstGeom prst="rect">
            <a:avLst/>
          </a:prstGeom>
        </p:spPr>
      </p:pic>
      <p:pic>
        <p:nvPicPr>
          <p:cNvPr id="3" name="Picture 2">
            <a:extLst>
              <a:ext uri="{FF2B5EF4-FFF2-40B4-BE49-F238E27FC236}">
                <a16:creationId xmlns:a16="http://schemas.microsoft.com/office/drawing/2014/main" id="{0C9CE75C-60A3-42C1-8091-3C9CD7D33EA5}"/>
              </a:ext>
            </a:extLst>
          </p:cNvPr>
          <p:cNvPicPr>
            <a:picLocks noChangeAspect="1"/>
          </p:cNvPicPr>
          <p:nvPr/>
        </p:nvPicPr>
        <p:blipFill>
          <a:blip r:embed="rId3"/>
          <a:stretch>
            <a:fillRect/>
          </a:stretch>
        </p:blipFill>
        <p:spPr>
          <a:xfrm>
            <a:off x="1623753" y="2996111"/>
            <a:ext cx="7848600" cy="3474417"/>
          </a:xfrm>
          <a:prstGeom prst="rect">
            <a:avLst/>
          </a:prstGeom>
        </p:spPr>
      </p:pic>
      <p:sp>
        <p:nvSpPr>
          <p:cNvPr id="10" name="Rectangle 9">
            <a:extLst>
              <a:ext uri="{FF2B5EF4-FFF2-40B4-BE49-F238E27FC236}">
                <a16:creationId xmlns:a16="http://schemas.microsoft.com/office/drawing/2014/main" id="{93C3C861-4548-4912-B894-03F0AF84875A}"/>
              </a:ext>
            </a:extLst>
          </p:cNvPr>
          <p:cNvSpPr/>
          <p:nvPr/>
        </p:nvSpPr>
        <p:spPr>
          <a:xfrm>
            <a:off x="914400" y="76200"/>
            <a:ext cx="10820400" cy="461665"/>
          </a:xfrm>
          <a:prstGeom prst="rect">
            <a:avLst/>
          </a:prstGeom>
          <a:noFill/>
        </p:spPr>
        <p:txBody>
          <a:bodyPr wrap="square" lIns="91440" tIns="45720" rIns="91440" bIns="45720">
            <a:spAutoFit/>
          </a:bodyPr>
          <a:lstStyle/>
          <a:p>
            <a:pPr algn="r"/>
            <a:r>
              <a:rPr lang="en-US" sz="2400" dirty="0">
                <a:ln w="0"/>
                <a:solidFill>
                  <a:schemeClr val="accent1"/>
                </a:solidFill>
                <a:effectLst>
                  <a:outerShdw blurRad="38100" dist="25400" dir="5400000" algn="ctr" rotWithShape="0">
                    <a:srgbClr val="6E747A">
                      <a:alpha val="43000"/>
                    </a:srgbClr>
                  </a:outerShdw>
                </a:effectLst>
              </a:rPr>
              <a:t>🌐 </a:t>
            </a:r>
            <a:r>
              <a:rPr lang="en-US" sz="2400" b="0" cap="none" spc="0" dirty="0">
                <a:ln w="0"/>
                <a:solidFill>
                  <a:schemeClr val="accent1"/>
                </a:solidFill>
                <a:effectLst>
                  <a:outerShdw blurRad="38100" dist="25400" dir="5400000" algn="ctr" rotWithShape="0">
                    <a:srgbClr val="6E747A">
                      <a:alpha val="43000"/>
                    </a:srgbClr>
                  </a:outerShdw>
                </a:effectLst>
              </a:rPr>
              <a:t>Strictly4data.ml </a:t>
            </a:r>
          </a:p>
        </p:txBody>
      </p:sp>
    </p:spTree>
    <p:extLst>
      <p:ext uri="{BB962C8B-B14F-4D97-AF65-F5344CB8AC3E}">
        <p14:creationId xmlns:p14="http://schemas.microsoft.com/office/powerpoint/2010/main" val="3708712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BFF91C4-77AB-410A-A81B-8E89A630A1D5}"/>
              </a:ext>
            </a:extLst>
          </p:cNvPr>
          <p:cNvSpPr txBox="1">
            <a:spLocks/>
          </p:cNvSpPr>
          <p:nvPr/>
        </p:nvSpPr>
        <p:spPr>
          <a:xfrm>
            <a:off x="342900" y="76200"/>
            <a:ext cx="11506200" cy="1600200"/>
          </a:xfrm>
          <a:prstGeom prst="rect">
            <a:avLst/>
          </a:prstGeom>
        </p:spPr>
        <p:txBody>
          <a:bodyPr vert="horz" lIns="91440" tIns="45720" rIns="91440" bIns="45720" rtlCol="0" anchor="b">
            <a:normAutofit fontScale="40000" lnSpcReduction="200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4400" dirty="0">
                <a:latin typeface="Arial Rounded MT Bold" panose="020F0704030504030204" pitchFamily="34" charset="0"/>
              </a:rPr>
              <a:t>7. Click on Next. With this, you will install MySQL server, MySQL Workbench, and MySQL shell.</a:t>
            </a:r>
          </a:p>
          <a:p>
            <a:endParaRPr lang="en-US" sz="4400" dirty="0">
              <a:latin typeface="Arial Rounded MT Bold" panose="020F0704030504030204" pitchFamily="34" charset="0"/>
            </a:endParaRPr>
          </a:p>
          <a:p>
            <a:r>
              <a:rPr lang="en-US" sz="4400" dirty="0">
                <a:latin typeface="Arial Rounded MT Bold" panose="020F0704030504030204" pitchFamily="34" charset="0"/>
              </a:rPr>
              <a:t>8. Open MySQL Servers, select the server you want to install, and move it to the  Products/Features to be installed window section. Now, expand Applications, choose MySQL Workbench and MySQL shell. Move both of them to ‘Products/Features to be installed’.</a:t>
            </a:r>
          </a:p>
          <a:p>
            <a:br>
              <a:rPr lang="en-US" dirty="0"/>
            </a:br>
            <a:endParaRPr lang="en-US" dirty="0"/>
          </a:p>
        </p:txBody>
      </p:sp>
      <p:pic>
        <p:nvPicPr>
          <p:cNvPr id="4098" name="Picture 2" descr="/MySQL_7">
            <a:extLst>
              <a:ext uri="{FF2B5EF4-FFF2-40B4-BE49-F238E27FC236}">
                <a16:creationId xmlns:a16="http://schemas.microsoft.com/office/drawing/2014/main" id="{F5B949F3-4D80-4952-A295-B98F216664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52600" y="1605570"/>
            <a:ext cx="8153400" cy="46482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85656E1-223C-43AD-B9A5-E30E633B6B27}"/>
              </a:ext>
            </a:extLst>
          </p:cNvPr>
          <p:cNvSpPr/>
          <p:nvPr/>
        </p:nvSpPr>
        <p:spPr>
          <a:xfrm rot="19804429">
            <a:off x="796227" y="4771951"/>
            <a:ext cx="3500048" cy="461665"/>
          </a:xfrm>
          <a:prstGeom prst="rect">
            <a:avLst/>
          </a:prstGeom>
          <a:noFill/>
        </p:spPr>
        <p:txBody>
          <a:bodyPr wrap="square" lIns="91440" tIns="45720" rIns="91440" bIns="45720">
            <a:spAutoFit/>
          </a:bodyPr>
          <a:lstStyle/>
          <a:p>
            <a:pPr algn="r"/>
            <a:r>
              <a:rPr lang="en-US" sz="2400" dirty="0">
                <a:ln w="0"/>
                <a:solidFill>
                  <a:schemeClr val="accent1"/>
                </a:solidFill>
                <a:effectLst>
                  <a:outerShdw blurRad="38100" dist="25400" dir="5400000" algn="ctr" rotWithShape="0">
                    <a:srgbClr val="6E747A">
                      <a:alpha val="43000"/>
                    </a:srgbClr>
                  </a:outerShdw>
                </a:effectLst>
              </a:rPr>
              <a:t>🌐 </a:t>
            </a:r>
            <a:r>
              <a:rPr lang="en-US" sz="2400" b="0" cap="none" spc="0" dirty="0">
                <a:ln w="0"/>
                <a:solidFill>
                  <a:schemeClr val="accent1"/>
                </a:solidFill>
                <a:effectLst>
                  <a:outerShdw blurRad="38100" dist="25400" dir="5400000" algn="ctr" rotWithShape="0">
                    <a:srgbClr val="6E747A">
                      <a:alpha val="43000"/>
                    </a:srgbClr>
                  </a:outerShdw>
                </a:effectLst>
              </a:rPr>
              <a:t>Strictly4data.ml </a:t>
            </a:r>
          </a:p>
        </p:txBody>
      </p:sp>
    </p:spTree>
    <p:extLst>
      <p:ext uri="{BB962C8B-B14F-4D97-AF65-F5344CB8AC3E}">
        <p14:creationId xmlns:p14="http://schemas.microsoft.com/office/powerpoint/2010/main" val="902204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BFF91C4-77AB-410A-A81B-8E89A630A1D5}"/>
              </a:ext>
            </a:extLst>
          </p:cNvPr>
          <p:cNvSpPr txBox="1">
            <a:spLocks/>
          </p:cNvSpPr>
          <p:nvPr/>
        </p:nvSpPr>
        <p:spPr>
          <a:xfrm>
            <a:off x="342900" y="76200"/>
            <a:ext cx="4610100" cy="1981200"/>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2100" dirty="0">
                <a:latin typeface="Arial Rounded MT Bold" panose="020F0704030504030204" pitchFamily="34" charset="0"/>
              </a:rPr>
              <a:t>9. Click on the Next button. Now, click on the Execute button to download and install the MySQL server, MySQL Workbench, and the MySQL shell.</a:t>
            </a:r>
            <a:br>
              <a:rPr lang="en-US" dirty="0"/>
            </a:br>
            <a:endParaRPr lang="en-US" dirty="0"/>
          </a:p>
        </p:txBody>
      </p:sp>
      <p:pic>
        <p:nvPicPr>
          <p:cNvPr id="5122" name="Picture 2" descr="MySQL_8.">
            <a:extLst>
              <a:ext uri="{FF2B5EF4-FFF2-40B4-BE49-F238E27FC236}">
                <a16:creationId xmlns:a16="http://schemas.microsoft.com/office/drawing/2014/main" id="{3DE12413-C204-4494-A48A-6E4E7F9CEF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877589"/>
            <a:ext cx="5410200" cy="4751811"/>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6FD61A29-FBCD-4DBD-B8D7-80A8AC736513}"/>
              </a:ext>
            </a:extLst>
          </p:cNvPr>
          <p:cNvSpPr txBox="1">
            <a:spLocks/>
          </p:cNvSpPr>
          <p:nvPr/>
        </p:nvSpPr>
        <p:spPr>
          <a:xfrm>
            <a:off x="6477000" y="0"/>
            <a:ext cx="4610100" cy="19812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2100" dirty="0">
                <a:latin typeface="Arial Rounded MT Bold" panose="020F0704030504030204" pitchFamily="34" charset="0"/>
              </a:rPr>
              <a:t>10. Once the product is ready to configure, click on Next. Under Type and Networking, go with the default settings and select Next.</a:t>
            </a:r>
            <a:br>
              <a:rPr lang="en-US" dirty="0"/>
            </a:br>
            <a:endParaRPr lang="en-US" dirty="0"/>
          </a:p>
        </p:txBody>
      </p:sp>
      <p:pic>
        <p:nvPicPr>
          <p:cNvPr id="5124" name="Picture 4" descr="MySQL_9">
            <a:extLst>
              <a:ext uri="{FF2B5EF4-FFF2-40B4-BE49-F238E27FC236}">
                <a16:creationId xmlns:a16="http://schemas.microsoft.com/office/drawing/2014/main" id="{7AE5BDD8-43B5-4A08-83F0-87E696528E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2200" y="1852651"/>
            <a:ext cx="5859087" cy="4751811"/>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7E5DAAFD-2E10-4710-B32D-4E9862FBB983}"/>
              </a:ext>
            </a:extLst>
          </p:cNvPr>
          <p:cNvSpPr/>
          <p:nvPr/>
        </p:nvSpPr>
        <p:spPr>
          <a:xfrm>
            <a:off x="1905000" y="4724400"/>
            <a:ext cx="3017520" cy="461665"/>
          </a:xfrm>
          <a:prstGeom prst="rect">
            <a:avLst/>
          </a:prstGeom>
          <a:noFill/>
        </p:spPr>
        <p:txBody>
          <a:bodyPr wrap="square" lIns="91440" tIns="45720" rIns="91440" bIns="45720">
            <a:spAutoFit/>
          </a:bodyPr>
          <a:lstStyle/>
          <a:p>
            <a:pPr algn="r"/>
            <a:r>
              <a:rPr lang="en-US" sz="2400" dirty="0">
                <a:ln w="0"/>
                <a:solidFill>
                  <a:schemeClr val="accent1"/>
                </a:solidFill>
                <a:effectLst>
                  <a:outerShdw blurRad="38100" dist="25400" dir="5400000" algn="ctr" rotWithShape="0">
                    <a:srgbClr val="6E747A">
                      <a:alpha val="43000"/>
                    </a:srgbClr>
                  </a:outerShdw>
                </a:effectLst>
              </a:rPr>
              <a:t>🌐 </a:t>
            </a:r>
            <a:r>
              <a:rPr lang="en-US" sz="2400" b="0" cap="none" spc="0" dirty="0">
                <a:ln w="0"/>
                <a:solidFill>
                  <a:schemeClr val="accent1"/>
                </a:solidFill>
                <a:effectLst>
                  <a:outerShdw blurRad="38100" dist="25400" dir="5400000" algn="ctr" rotWithShape="0">
                    <a:srgbClr val="6E747A">
                      <a:alpha val="43000"/>
                    </a:srgbClr>
                  </a:outerShdw>
                </a:effectLst>
              </a:rPr>
              <a:t>Strictly4data.ml </a:t>
            </a:r>
          </a:p>
        </p:txBody>
      </p:sp>
    </p:spTree>
    <p:extLst>
      <p:ext uri="{BB962C8B-B14F-4D97-AF65-F5344CB8AC3E}">
        <p14:creationId xmlns:p14="http://schemas.microsoft.com/office/powerpoint/2010/main" val="3858460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BFF91C4-77AB-410A-A81B-8E89A630A1D5}"/>
              </a:ext>
            </a:extLst>
          </p:cNvPr>
          <p:cNvSpPr txBox="1">
            <a:spLocks/>
          </p:cNvSpPr>
          <p:nvPr/>
        </p:nvSpPr>
        <p:spPr>
          <a:xfrm>
            <a:off x="342900" y="76200"/>
            <a:ext cx="4610100" cy="1981200"/>
          </a:xfrm>
          <a:prstGeom prst="rect">
            <a:avLst/>
          </a:prstGeom>
        </p:spPr>
        <p:txBody>
          <a:bodyPr vert="horz" lIns="91440" tIns="45720" rIns="91440" bIns="45720" rtlCol="0" anchor="b">
            <a:normAutofit fontScale="92500" lnSpcReduction="200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2300" dirty="0">
                <a:latin typeface="Arial Rounded MT Bold" panose="020F0704030504030204" pitchFamily="34" charset="0"/>
              </a:rPr>
              <a:t>11. For authentication, use the recommended strong password encryption.</a:t>
            </a:r>
          </a:p>
          <a:p>
            <a:endParaRPr lang="en-US" sz="2300" dirty="0">
              <a:latin typeface="Arial Rounded MT Bold" panose="020F0704030504030204" pitchFamily="34" charset="0"/>
            </a:endParaRPr>
          </a:p>
          <a:p>
            <a:r>
              <a:rPr lang="en-US" sz="2300" dirty="0">
                <a:latin typeface="Arial Rounded MT Bold" panose="020F0704030504030204" pitchFamily="34" charset="0"/>
              </a:rPr>
              <a:t>12. Set your MySQL Root password and click on next.</a:t>
            </a:r>
            <a:br>
              <a:rPr lang="en-US" dirty="0"/>
            </a:br>
            <a:endParaRPr lang="en-US" dirty="0"/>
          </a:p>
        </p:txBody>
      </p:sp>
      <p:sp>
        <p:nvSpPr>
          <p:cNvPr id="5" name="Title 1">
            <a:extLst>
              <a:ext uri="{FF2B5EF4-FFF2-40B4-BE49-F238E27FC236}">
                <a16:creationId xmlns:a16="http://schemas.microsoft.com/office/drawing/2014/main" id="{6FD61A29-FBCD-4DBD-B8D7-80A8AC736513}"/>
              </a:ext>
            </a:extLst>
          </p:cNvPr>
          <p:cNvSpPr txBox="1">
            <a:spLocks/>
          </p:cNvSpPr>
          <p:nvPr/>
        </p:nvSpPr>
        <p:spPr>
          <a:xfrm>
            <a:off x="6477000" y="0"/>
            <a:ext cx="4610100" cy="1981200"/>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2100" dirty="0">
                <a:latin typeface="Arial Rounded MT Bold" panose="020F0704030504030204" pitchFamily="34" charset="0"/>
              </a:rPr>
              <a:t>13. Go for the default windows service settings and under apply configuration, click on execute. Once the configuration is complete, click on finish.</a:t>
            </a:r>
            <a:br>
              <a:rPr lang="en-US" dirty="0"/>
            </a:br>
            <a:endParaRPr lang="en-US" dirty="0"/>
          </a:p>
        </p:txBody>
      </p:sp>
      <p:pic>
        <p:nvPicPr>
          <p:cNvPr id="6146" name="Picture 2" descr="MySQL_10">
            <a:extLst>
              <a:ext uri="{FF2B5EF4-FFF2-40B4-BE49-F238E27FC236}">
                <a16:creationId xmlns:a16="http://schemas.microsoft.com/office/drawing/2014/main" id="{D641070C-BEBE-4BCE-9CBE-CA97881B9F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633" y="1852650"/>
            <a:ext cx="5519367" cy="4751811"/>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MySQL_11">
            <a:extLst>
              <a:ext uri="{FF2B5EF4-FFF2-40B4-BE49-F238E27FC236}">
                <a16:creationId xmlns:a16="http://schemas.microsoft.com/office/drawing/2014/main" id="{6C2727AF-84E9-47ED-A106-7733F09B3C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826326"/>
            <a:ext cx="5803953" cy="4751811"/>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51810039-73F2-4FC2-B7CE-87126399826B}"/>
              </a:ext>
            </a:extLst>
          </p:cNvPr>
          <p:cNvSpPr/>
          <p:nvPr/>
        </p:nvSpPr>
        <p:spPr>
          <a:xfrm>
            <a:off x="7543800" y="4800600"/>
            <a:ext cx="3398520" cy="461665"/>
          </a:xfrm>
          <a:prstGeom prst="rect">
            <a:avLst/>
          </a:prstGeom>
          <a:noFill/>
        </p:spPr>
        <p:txBody>
          <a:bodyPr wrap="square" lIns="91440" tIns="45720" rIns="91440" bIns="45720">
            <a:spAutoFit/>
          </a:bodyPr>
          <a:lstStyle/>
          <a:p>
            <a:pPr algn="r"/>
            <a:r>
              <a:rPr lang="en-US" sz="2400" dirty="0">
                <a:ln w="0"/>
                <a:solidFill>
                  <a:schemeClr val="accent1"/>
                </a:solidFill>
                <a:effectLst>
                  <a:outerShdw blurRad="38100" dist="25400" dir="5400000" algn="ctr" rotWithShape="0">
                    <a:srgbClr val="6E747A">
                      <a:alpha val="43000"/>
                    </a:srgbClr>
                  </a:outerShdw>
                </a:effectLst>
              </a:rPr>
              <a:t>🌐 </a:t>
            </a:r>
            <a:r>
              <a:rPr lang="en-US" sz="2400" b="0" cap="none" spc="0" dirty="0">
                <a:ln w="0"/>
                <a:solidFill>
                  <a:schemeClr val="accent1"/>
                </a:solidFill>
                <a:effectLst>
                  <a:outerShdw blurRad="38100" dist="25400" dir="5400000" algn="ctr" rotWithShape="0">
                    <a:srgbClr val="6E747A">
                      <a:alpha val="43000"/>
                    </a:srgbClr>
                  </a:outerShdw>
                </a:effectLst>
              </a:rPr>
              <a:t>Strictly4data.ml </a:t>
            </a:r>
          </a:p>
        </p:txBody>
      </p:sp>
    </p:spTree>
    <p:extLst>
      <p:ext uri="{BB962C8B-B14F-4D97-AF65-F5344CB8AC3E}">
        <p14:creationId xmlns:p14="http://schemas.microsoft.com/office/powerpoint/2010/main" val="1725685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BFF91C4-77AB-410A-A81B-8E89A630A1D5}"/>
              </a:ext>
            </a:extLst>
          </p:cNvPr>
          <p:cNvSpPr txBox="1">
            <a:spLocks/>
          </p:cNvSpPr>
          <p:nvPr/>
        </p:nvSpPr>
        <p:spPr>
          <a:xfrm>
            <a:off x="203946" y="253539"/>
            <a:ext cx="4610100" cy="16002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2100" dirty="0">
                <a:latin typeface="Arial Rounded MT Bold" panose="020F0704030504030204" pitchFamily="34" charset="0"/>
              </a:rPr>
              <a:t>14. Complete the installation. This will now launch the MySQL Workbench and the MySQL Shell.</a:t>
            </a:r>
            <a:br>
              <a:rPr lang="en-US" dirty="0"/>
            </a:br>
            <a:endParaRPr lang="en-US" dirty="0"/>
          </a:p>
        </p:txBody>
      </p:sp>
      <p:sp>
        <p:nvSpPr>
          <p:cNvPr id="5" name="Title 1">
            <a:extLst>
              <a:ext uri="{FF2B5EF4-FFF2-40B4-BE49-F238E27FC236}">
                <a16:creationId xmlns:a16="http://schemas.microsoft.com/office/drawing/2014/main" id="{6FD61A29-FBCD-4DBD-B8D7-80A8AC736513}"/>
              </a:ext>
            </a:extLst>
          </p:cNvPr>
          <p:cNvSpPr txBox="1">
            <a:spLocks/>
          </p:cNvSpPr>
          <p:nvPr/>
        </p:nvSpPr>
        <p:spPr>
          <a:xfrm>
            <a:off x="6743700" y="253538"/>
            <a:ext cx="4876800" cy="1499061"/>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z="2100" dirty="0">
                <a:latin typeface="Arial Rounded MT Bold" panose="020F0704030504030204" pitchFamily="34" charset="0"/>
              </a:rPr>
              <a:t>Once MySQL Workbench is installed, select the Local instance and enter the password.</a:t>
            </a:r>
          </a:p>
          <a:p>
            <a:r>
              <a:rPr lang="en-US" sz="2100" dirty="0">
                <a:latin typeface="Arial Rounded MT Bold" panose="020F0704030504030204" pitchFamily="34" charset="0"/>
              </a:rPr>
              <a:t>Now, you can use the MySQL query tab to write your SQL queries.</a:t>
            </a:r>
            <a:endParaRPr lang="en-US" dirty="0"/>
          </a:p>
        </p:txBody>
      </p:sp>
      <p:pic>
        <p:nvPicPr>
          <p:cNvPr id="7170" name="Picture 2" descr="MySQL_12">
            <a:extLst>
              <a:ext uri="{FF2B5EF4-FFF2-40B4-BE49-F238E27FC236}">
                <a16:creationId xmlns:a16="http://schemas.microsoft.com/office/drawing/2014/main" id="{86038B6E-8DBF-4607-8469-8168FB24D5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1" y="1826326"/>
            <a:ext cx="5486400" cy="4721035"/>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MySQL_13">
            <a:extLst>
              <a:ext uri="{FF2B5EF4-FFF2-40B4-BE49-F238E27FC236}">
                <a16:creationId xmlns:a16="http://schemas.microsoft.com/office/drawing/2014/main" id="{0BF7FBDF-AA83-421D-815F-03C9436891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90347" y="1853739"/>
            <a:ext cx="6425454" cy="4693622"/>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262DF2AD-77F1-475D-BCFD-C943F4CAB730}"/>
              </a:ext>
            </a:extLst>
          </p:cNvPr>
          <p:cNvSpPr/>
          <p:nvPr/>
        </p:nvSpPr>
        <p:spPr>
          <a:xfrm>
            <a:off x="7010400" y="5410200"/>
            <a:ext cx="3528060" cy="461665"/>
          </a:xfrm>
          <a:prstGeom prst="rect">
            <a:avLst/>
          </a:prstGeom>
          <a:noFill/>
        </p:spPr>
        <p:txBody>
          <a:bodyPr wrap="square" lIns="91440" tIns="45720" rIns="91440" bIns="45720">
            <a:spAutoFit/>
          </a:bodyPr>
          <a:lstStyle/>
          <a:p>
            <a:pPr algn="r"/>
            <a:r>
              <a:rPr lang="en-US" sz="2400" dirty="0">
                <a:ln w="0"/>
                <a:solidFill>
                  <a:schemeClr val="accent1"/>
                </a:solidFill>
                <a:effectLst>
                  <a:outerShdw blurRad="38100" dist="25400" dir="5400000" algn="ctr" rotWithShape="0">
                    <a:srgbClr val="6E747A">
                      <a:alpha val="43000"/>
                    </a:srgbClr>
                  </a:outerShdw>
                </a:effectLst>
              </a:rPr>
              <a:t>🌐 S</a:t>
            </a:r>
            <a:r>
              <a:rPr lang="en-US" sz="2400" b="0" cap="none" spc="0" dirty="0">
                <a:ln w="0"/>
                <a:solidFill>
                  <a:schemeClr val="accent1"/>
                </a:solidFill>
                <a:effectLst>
                  <a:outerShdw blurRad="38100" dist="25400" dir="5400000" algn="ctr" rotWithShape="0">
                    <a:srgbClr val="6E747A">
                      <a:alpha val="43000"/>
                    </a:srgbClr>
                  </a:outerShdw>
                </a:effectLst>
              </a:rPr>
              <a:t>trictly4data.ml </a:t>
            </a:r>
          </a:p>
        </p:txBody>
      </p:sp>
    </p:spTree>
    <p:extLst>
      <p:ext uri="{BB962C8B-B14F-4D97-AF65-F5344CB8AC3E}">
        <p14:creationId xmlns:p14="http://schemas.microsoft.com/office/powerpoint/2010/main" val="1507550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Basketball 16x9">
  <a:themeElements>
    <a:clrScheme name="Basketball">
      <a:dk1>
        <a:sysClr val="windowText" lastClr="000000"/>
      </a:dk1>
      <a:lt1>
        <a:sysClr val="window" lastClr="FFFFFF"/>
      </a:lt1>
      <a:dk2>
        <a:srgbClr val="51270B"/>
      </a:dk2>
      <a:lt2>
        <a:srgbClr val="CAAF92"/>
      </a:lt2>
      <a:accent1>
        <a:srgbClr val="8C061E"/>
      </a:accent1>
      <a:accent2>
        <a:srgbClr val="CD0205"/>
      </a:accent2>
      <a:accent3>
        <a:srgbClr val="D05002"/>
      </a:accent3>
      <a:accent4>
        <a:srgbClr val="052A5E"/>
      </a:accent4>
      <a:accent5>
        <a:srgbClr val="1A559C"/>
      </a:accent5>
      <a:accent6>
        <a:srgbClr val="156645"/>
      </a:accent6>
      <a:hlink>
        <a:srgbClr val="D05002"/>
      </a:hlink>
      <a:folHlink>
        <a:srgbClr val="808080"/>
      </a:folHlink>
    </a:clrScheme>
    <a:fontScheme name="Impact - Franklin Gothic Medium">
      <a:majorFont>
        <a:latin typeface="Impact"/>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sketball presentation (widescreen).potx" id="{CC5AF3F1-F1AD-46F5-B229-4E1329F06412}" vid="{B7E1BF64-2168-4738-AA42-CF7C9F7F9E95}"/>
    </a:ext>
  </a:extLst>
</a:theme>
</file>

<file path=ppt/theme/theme2.xml><?xml version="1.0" encoding="utf-8"?>
<a:theme xmlns:a="http://schemas.openxmlformats.org/drawingml/2006/main" name="Office Theme">
  <a:themeElements>
    <a:clrScheme name="Basketball">
      <a:dk1>
        <a:sysClr val="windowText" lastClr="000000"/>
      </a:dk1>
      <a:lt1>
        <a:sysClr val="window" lastClr="FFFFFF"/>
      </a:lt1>
      <a:dk2>
        <a:srgbClr val="51270B"/>
      </a:dk2>
      <a:lt2>
        <a:srgbClr val="CAAF92"/>
      </a:lt2>
      <a:accent1>
        <a:srgbClr val="8C061E"/>
      </a:accent1>
      <a:accent2>
        <a:srgbClr val="CD0205"/>
      </a:accent2>
      <a:accent3>
        <a:srgbClr val="D05002"/>
      </a:accent3>
      <a:accent4>
        <a:srgbClr val="052A5E"/>
      </a:accent4>
      <a:accent5>
        <a:srgbClr val="1A559C"/>
      </a:accent5>
      <a:accent6>
        <a:srgbClr val="156645"/>
      </a:accent6>
      <a:hlink>
        <a:srgbClr val="D05002"/>
      </a:hlink>
      <a:folHlink>
        <a:srgbClr val="808080"/>
      </a:folHlink>
    </a:clrScheme>
    <a:fontScheme name="Impact - Franklin Gothic Medium">
      <a:majorFont>
        <a:latin typeface="Impact"/>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Basketball">
      <a:dk1>
        <a:sysClr val="windowText" lastClr="000000"/>
      </a:dk1>
      <a:lt1>
        <a:sysClr val="window" lastClr="FFFFFF"/>
      </a:lt1>
      <a:dk2>
        <a:srgbClr val="51270B"/>
      </a:dk2>
      <a:lt2>
        <a:srgbClr val="CAAF92"/>
      </a:lt2>
      <a:accent1>
        <a:srgbClr val="8C061E"/>
      </a:accent1>
      <a:accent2>
        <a:srgbClr val="CD0205"/>
      </a:accent2>
      <a:accent3>
        <a:srgbClr val="D05002"/>
      </a:accent3>
      <a:accent4>
        <a:srgbClr val="052A5E"/>
      </a:accent4>
      <a:accent5>
        <a:srgbClr val="1A559C"/>
      </a:accent5>
      <a:accent6>
        <a:srgbClr val="156645"/>
      </a:accent6>
      <a:hlink>
        <a:srgbClr val="D05002"/>
      </a:hlink>
      <a:folHlink>
        <a:srgbClr val="808080"/>
      </a:folHlink>
    </a:clrScheme>
    <a:fontScheme name="Impact - Franklin Gothic Medium">
      <a:majorFont>
        <a:latin typeface="Impact"/>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Basketball presentation (widescreen)</Template>
  <TotalTime>105</TotalTime>
  <Words>476</Words>
  <Application>Microsoft Office PowerPoint</Application>
  <PresentationFormat>Widescreen</PresentationFormat>
  <Paragraphs>42</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Arial Rounded MT Bold</vt:lpstr>
      <vt:lpstr>Bahnschrift</vt:lpstr>
      <vt:lpstr>Franklin Gothic Medium</vt:lpstr>
      <vt:lpstr>Impact</vt:lpstr>
      <vt:lpstr>Basketball 16x9</vt:lpstr>
      <vt:lpstr>MySQL Workbench Installation:  A Step-by-Step Guide</vt:lpstr>
      <vt:lpstr>What is MySQL?</vt:lpstr>
      <vt:lpstr>How to Install MySQL Workbench?</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MySQL Workbench Installation:  A Step-by-Step Guide</dc:title>
  <dc:creator>Bilau Daud Adeoti</dc:creator>
  <cp:lastModifiedBy>Bilau Daud Adeoti</cp:lastModifiedBy>
  <cp:revision>22</cp:revision>
  <dcterms:created xsi:type="dcterms:W3CDTF">2022-05-15T15:39:29Z</dcterms:created>
  <dcterms:modified xsi:type="dcterms:W3CDTF">2022-08-06T11:27:17Z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